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3" r:id="rId5"/>
    <p:sldId id="264" r:id="rId6"/>
    <p:sldId id="265" r:id="rId7"/>
    <p:sldId id="267" r:id="rId8"/>
    <p:sldId id="266" r:id="rId9"/>
    <p:sldId id="257" r:id="rId10"/>
    <p:sldId id="258" r:id="rId11"/>
    <p:sldId id="259" r:id="rId12"/>
    <p:sldId id="268" r:id="rId13"/>
    <p:sldId id="270" r:id="rId14"/>
    <p:sldId id="261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81989E-FC25-44D7-93B5-E7755953DF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EF564A8-BA6C-43F6-A761-685895CB00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A2A83F7-2573-444A-BFD6-53C5D6EFA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F5B1-C26B-474D-A5AE-C5D4097CF750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5D45C0F-1183-48A7-8496-59B879600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82CA025-B9DE-4739-9AFD-CFE0B75CC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A1B37-047A-40B9-9869-57CFED098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862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ECFAF5-CC28-43DF-815E-2DDDE02A0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EF98FF3-159F-4CB9-BA8A-83209D4D31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FF59791-0840-4EFD-88F1-F34F8CEC4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F5B1-C26B-474D-A5AE-C5D4097CF750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F496975-5474-4156-A671-A04219B7C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B799C66-51A3-43E8-8187-283046DD9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A1B37-047A-40B9-9869-57CFED098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431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5CD957C-0662-4C59-A869-AFF8722C43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88EB0A3-3FE7-4CBC-AC4E-06844A570E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AB4FB3D-A620-4896-8E87-39CFF3FCE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F5B1-C26B-474D-A5AE-C5D4097CF750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F4AF59D-9635-4E17-8EB9-A8A40446A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039445C-7A91-4D98-A32B-1D4C79278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A1B37-047A-40B9-9869-57CFED098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127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38FC63-3C7A-4275-994D-E14A48B1A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F1691E6-D6F9-496B-81D9-143B6C4E1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C6F7E1E-DBFD-46A5-AE66-E64EDFA43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F5B1-C26B-474D-A5AE-C5D4097CF750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784793-B336-4C92-9123-8D8089E93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7177EC1-B044-447E-A2D4-30BF6A401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A1B37-047A-40B9-9869-57CFED098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295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801B22-FEE7-417E-8877-5AC482849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04BB8BA-8C47-49C8-984E-A05A1A637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9AA36F-7645-4C60-8CA8-1AF0E8154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F5B1-C26B-474D-A5AE-C5D4097CF750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285F568-1CA1-47A6-A1D9-82A3B2025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89BA42A-5D64-46A6-8FF5-4498089E3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A1B37-047A-40B9-9869-57CFED098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552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1A7BB7-ABCB-4856-8DB3-C95CE752E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FD1BF5-1AEF-47B6-9CD1-C16E31B009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BE145E5-A539-4F64-80E2-8874E70768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E07B0CA-42EC-49C2-8A8F-F9A48D1BE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F5B1-C26B-474D-A5AE-C5D4097CF750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72B4B25-2724-4ADE-841F-C6A39FDEA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76D52BD-C12B-407A-AF8B-5D83677F6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A1B37-047A-40B9-9869-57CFED098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58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661B29-1C4B-4D2D-BB03-86564CE72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EBD9A4A-2BB2-4DAB-A921-0ED3B9A8C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E5D14AD-6AD1-4B7E-A54F-4AE8C974FB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0FBC6F6-242E-4C5F-9303-D2037BABF0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B9EE7A5-10E5-4763-99C0-4FE5DCACD9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FCDFBC-FBCB-4093-9698-B7678B96D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F5B1-C26B-474D-A5AE-C5D4097CF750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2D86F1B-F301-4762-BC75-08ABBE128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EC020E8-A5CD-43CB-B047-2472619F5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A1B37-047A-40B9-9869-57CFED098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713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921CBB-0A3D-4D1E-9080-680ECCF48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6AB96D3-79DA-4FF9-BF8B-FFCF23605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F5B1-C26B-474D-A5AE-C5D4097CF750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5FE7785-D985-45D5-A9F7-98B61CC92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92723B4-B4E3-4CE7-9621-0C4B24E37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A1B37-047A-40B9-9869-57CFED098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68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C1B3D9E-943D-47D1-850B-2786AEA5F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F5B1-C26B-474D-A5AE-C5D4097CF750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1B450A6-DF33-41E6-9B52-187C03FE3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2274851-6543-4564-B95D-697A5F129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A1B37-047A-40B9-9869-57CFED098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452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E56A76-7038-4B5C-9D1D-69221078F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177EB1-49CC-4116-B6EA-6B7C9D47A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6266987-DF2C-4F90-B722-C793582A2E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7F4466C-A93D-4834-B912-17958E5CE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F5B1-C26B-474D-A5AE-C5D4097CF750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B29920D-CD6B-49F2-B730-8EB670518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40BE441-8DB9-4E85-BD87-F17C6604E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A1B37-047A-40B9-9869-57CFED098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968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F776AA-E1B3-4934-98D1-82845A1F3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98D807A-C8DB-4D73-AEBA-07628ACBF1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D6EDD04-4282-41CA-846E-F060E87CF8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9CB6662-63C7-4223-BB9B-21FCEDA65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F5B1-C26B-474D-A5AE-C5D4097CF750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E901C7F-B925-4C80-BAF3-270880229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D400CF4-C54D-44C3-A1AC-34208F247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A1B37-047A-40B9-9869-57CFED098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924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47CD75D-2EFB-4275-ACA7-D916E138B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01EAF81-693B-474A-9377-CC7305AC5B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0A3AC9D-FCC6-4959-8B40-DAA3FD3E6D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BF5B1-C26B-474D-A5AE-C5D4097CF750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BB6C062-612A-47EA-BA13-DCE8155FEF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3CD55E7-930F-4159-883F-197911C21C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A1B37-047A-40B9-9869-57CFED098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404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20E190-F9CB-4DE6-8076-2709A4C974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DePEC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35BD05A-75C3-4A1A-8EB9-6D7AB90838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HAP Kerala, India 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A7D2185-762F-44FE-8C66-EBE24CBD12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5737" y="66675"/>
            <a:ext cx="2981325" cy="153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733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8BD46E-481E-43BF-BA33-A34D70DBF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Qualitative study on the utilization of NICE guidelines for dementia in Kerala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F3C94E-80C6-4A30-9A07-6525212AB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Exploring the perception of consultants in the implementation of guidelines for dementia care</a:t>
            </a:r>
            <a:endParaRPr lang="en-IN" dirty="0"/>
          </a:p>
          <a:p>
            <a:pPr lvl="1"/>
            <a:r>
              <a:rPr lang="en-US" dirty="0"/>
              <a:t>Physician related, </a:t>
            </a:r>
          </a:p>
          <a:p>
            <a:pPr lvl="1"/>
            <a:r>
              <a:rPr lang="en-US" dirty="0"/>
              <a:t>Guidelines related, </a:t>
            </a:r>
          </a:p>
          <a:p>
            <a:pPr lvl="1"/>
            <a:r>
              <a:rPr lang="en-US" dirty="0"/>
              <a:t>Health system related, </a:t>
            </a:r>
          </a:p>
          <a:p>
            <a:pPr lvl="1"/>
            <a:r>
              <a:rPr lang="en-US" dirty="0"/>
              <a:t>Social, family / caregiver related </a:t>
            </a:r>
          </a:p>
          <a:p>
            <a:pPr lvl="1"/>
            <a:r>
              <a:rPr lang="en-US" dirty="0"/>
              <a:t>Political/administrative related factors</a:t>
            </a:r>
          </a:p>
          <a:p>
            <a:r>
              <a:rPr lang="en-IN" dirty="0"/>
              <a:t>The final draft is ready for comments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5627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021BF6-E1CF-4F26-8112-4803F82AC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IDEA APP validation study 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0D03C08-9628-4FAD-AA0E-23BC3602A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Protocol written</a:t>
            </a:r>
          </a:p>
          <a:p>
            <a:r>
              <a:rPr lang="en-IN" dirty="0"/>
              <a:t>IEC clearance from HAP obtained </a:t>
            </a:r>
          </a:p>
          <a:p>
            <a:r>
              <a:rPr lang="en-IN" dirty="0"/>
              <a:t>IEC clearance from GMCT 8</a:t>
            </a:r>
            <a:r>
              <a:rPr lang="en-IN" baseline="30000" dirty="0"/>
              <a:t>th</a:t>
            </a:r>
            <a:r>
              <a:rPr lang="en-IN" dirty="0"/>
              <a:t> March 2019 </a:t>
            </a:r>
          </a:p>
          <a:p>
            <a:r>
              <a:rPr lang="en-IN" dirty="0"/>
              <a:t>Start study by end of March 2019</a:t>
            </a:r>
          </a:p>
          <a:p>
            <a:endParaRPr lang="en-IN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9425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021BF6-E1CF-4F26-8112-4803F82AC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4805"/>
            <a:ext cx="10515600" cy="1325563"/>
          </a:xfrm>
        </p:spPr>
        <p:txBody>
          <a:bodyPr/>
          <a:lstStyle/>
          <a:p>
            <a:r>
              <a:rPr lang="en-IN" dirty="0"/>
              <a:t>IDEA APP validation study 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0D03C08-9628-4FAD-AA0E-23BC3602A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CC08AB0-5210-4A16-AE78-5219E31C27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417" t="22222" r="39167" b="8889"/>
          <a:stretch/>
        </p:blipFill>
        <p:spPr>
          <a:xfrm>
            <a:off x="4506473" y="34068"/>
            <a:ext cx="7543287" cy="673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780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021BF6-E1CF-4F26-8112-4803F82AC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4805"/>
            <a:ext cx="10515600" cy="1325563"/>
          </a:xfrm>
        </p:spPr>
        <p:txBody>
          <a:bodyPr/>
          <a:lstStyle/>
          <a:p>
            <a:r>
              <a:rPr lang="en-IN" dirty="0"/>
              <a:t>IDEA APP validation study 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0D03C08-9628-4FAD-AA0E-23BC3602A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9DAABC0-FAC1-4A13-9AB8-48FBABEA86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916" t="24357" r="47917" b="19703"/>
          <a:stretch/>
        </p:blipFill>
        <p:spPr>
          <a:xfrm>
            <a:off x="4578095" y="75248"/>
            <a:ext cx="7319265" cy="6549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528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E87275-F68F-4B19-B53A-F651182DC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Kalliyoor Panchayat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4934A0-8B3F-4BC1-918C-A1C6D27F14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2011 census </a:t>
            </a:r>
            <a:endParaRPr lang="en-IN" dirty="0"/>
          </a:p>
          <a:p>
            <a:r>
              <a:rPr lang="en-IN" dirty="0"/>
              <a:t>Population – </a:t>
            </a:r>
            <a:r>
              <a:rPr lang="en-US" dirty="0"/>
              <a:t>40816 </a:t>
            </a:r>
          </a:p>
          <a:p>
            <a:r>
              <a:rPr lang="en-US" dirty="0"/>
              <a:t>20178 males (49.19%) </a:t>
            </a:r>
          </a:p>
          <a:p>
            <a:r>
              <a:rPr lang="en-US" dirty="0"/>
              <a:t>20738 females (50.81%). </a:t>
            </a:r>
          </a:p>
          <a:p>
            <a:r>
              <a:rPr lang="en-US" dirty="0"/>
              <a:t>The literacy rate of Kalliyoor is 93.57 % ( Male 95.35 %, female 91.87 %)</a:t>
            </a:r>
            <a:endParaRPr lang="en-IN" dirty="0"/>
          </a:p>
          <a:p>
            <a:r>
              <a:rPr lang="en-IN" dirty="0"/>
              <a:t>Proportion of elderly ≥65 year = 10%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89640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8168C4-F485-465C-A04B-2101CBA0F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A047534-4AA6-4FF0-9628-FDE9777411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FB4C7CA-05F8-4CC5-B755-5E54CA20DC7E}"/>
              </a:ext>
            </a:extLst>
          </p:cNvPr>
          <p:cNvSpPr/>
          <p:nvPr/>
        </p:nvSpPr>
        <p:spPr>
          <a:xfrm>
            <a:off x="4551411" y="2967335"/>
            <a:ext cx="30891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137416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13F7F3-BE15-4FCE-878B-B619B43D3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MoCA validation study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C7C9C9-79B0-409E-9700-D1EE09464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Validation of Malayalam MoCA</a:t>
            </a:r>
          </a:p>
          <a:p>
            <a:r>
              <a:rPr lang="en-IN" dirty="0"/>
              <a:t>Data collection completed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7282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195C55-D124-4D89-83C2-10DECFFEF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MoCA validation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BF643EC-BA5D-4712-8D40-BEC36E232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Kalliyoor panchayat </a:t>
            </a:r>
          </a:p>
          <a:p>
            <a:r>
              <a:rPr lang="en-GB" dirty="0"/>
              <a:t>4,073 people aged 65 years and over </a:t>
            </a:r>
          </a:p>
          <a:p>
            <a:r>
              <a:rPr lang="en-GB" dirty="0"/>
              <a:t>across 21 wards </a:t>
            </a:r>
          </a:p>
          <a:p>
            <a:r>
              <a:rPr lang="en-GB" dirty="0"/>
              <a:t>Cluster sampling – 21 wards </a:t>
            </a:r>
          </a:p>
          <a:p>
            <a:r>
              <a:rPr lang="en-GB" dirty="0"/>
              <a:t>1,320 people (32.4% of entire population) were screened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0131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195C55-D124-4D89-83C2-10DECFFEF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MoCA validation –Tools used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BF643EC-BA5D-4712-8D40-BEC36E232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MoCA, </a:t>
            </a:r>
          </a:p>
          <a:p>
            <a:r>
              <a:rPr lang="en-GB" dirty="0"/>
              <a:t>EASI (for IADLs) </a:t>
            </a:r>
          </a:p>
          <a:p>
            <a:r>
              <a:rPr lang="en-GB" dirty="0"/>
              <a:t>GDS (for depression)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128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195C55-D124-4D89-83C2-10DECFFEF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MoCA validation 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BF643EC-BA5D-4712-8D40-BEC36E232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311 out of the 364 were seen by a Neurologist (85.4% )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ED10F6BA-E514-4388-A4CA-8301FC8771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7718163"/>
              </p:ext>
            </p:extLst>
          </p:nvPr>
        </p:nvGraphicFramePr>
        <p:xfrm>
          <a:off x="0" y="3046254"/>
          <a:ext cx="12730480" cy="2490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880">
                  <a:extLst>
                    <a:ext uri="{9D8B030D-6E8A-4147-A177-3AD203B41FA5}">
                      <a16:colId xmlns:a16="http://schemas.microsoft.com/office/drawing/2014/main" xmlns="" val="3078326570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xmlns="" val="2126133732"/>
                    </a:ext>
                  </a:extLst>
                </a:gridCol>
                <a:gridCol w="4145280">
                  <a:extLst>
                    <a:ext uri="{9D8B030D-6E8A-4147-A177-3AD203B41FA5}">
                      <a16:colId xmlns:a16="http://schemas.microsoft.com/office/drawing/2014/main" xmlns="" val="11912573"/>
                    </a:ext>
                  </a:extLst>
                </a:gridCol>
                <a:gridCol w="5384800">
                  <a:extLst>
                    <a:ext uri="{9D8B030D-6E8A-4147-A177-3AD203B41FA5}">
                      <a16:colId xmlns:a16="http://schemas.microsoft.com/office/drawing/2014/main" xmlns="" val="3565590743"/>
                    </a:ext>
                  </a:extLst>
                </a:gridCol>
              </a:tblGrid>
              <a:tr h="772742">
                <a:tc>
                  <a:txBody>
                    <a:bodyPr/>
                    <a:lstStyle/>
                    <a:p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b="1" dirty="0"/>
                        <a:t>Number 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b="1" dirty="0"/>
                        <a:t>Percentage 2018 ≥65y</a:t>
                      </a:r>
                    </a:p>
                    <a:p>
                      <a:r>
                        <a:rPr lang="en-IN" sz="2800" b="1" dirty="0"/>
                        <a:t>Clinical diagnosis 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800" b="1" dirty="0"/>
                        <a:t>Mohan et al 2012-14 ≥ 60y</a:t>
                      </a:r>
                    </a:p>
                    <a:p>
                      <a:r>
                        <a:rPr lang="en-IN" sz="2800" b="1" dirty="0"/>
                        <a:t>ACE based</a:t>
                      </a:r>
                      <a:endParaRPr lang="en-GB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44429474"/>
                  </a:ext>
                </a:extLst>
              </a:tr>
              <a:tr h="772742">
                <a:tc>
                  <a:txBody>
                    <a:bodyPr/>
                    <a:lstStyle/>
                    <a:p>
                      <a:r>
                        <a:rPr lang="en-IN" sz="2800" b="1" dirty="0"/>
                        <a:t>Dementia 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b="1" dirty="0"/>
                        <a:t>21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6.8%, 95% CI 4.0 to 9.5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b="1" dirty="0"/>
                        <a:t>5.63</a:t>
                      </a:r>
                      <a:endParaRPr lang="en-GB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01134189"/>
                  </a:ext>
                </a:extLst>
              </a:tr>
              <a:tr h="772742">
                <a:tc>
                  <a:txBody>
                    <a:bodyPr/>
                    <a:lstStyle/>
                    <a:p>
                      <a:r>
                        <a:rPr lang="en-IN" sz="2800" b="1" dirty="0"/>
                        <a:t>MCI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b="1" dirty="0"/>
                        <a:t>59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19.0%, 95% CI 14.6 to 23.3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b="1" dirty="0"/>
                        <a:t>26.06(</a:t>
                      </a:r>
                      <a:r>
                        <a:rPr lang="pl-PL" sz="2800" b="1" dirty="0"/>
                        <a:t>95 % CI 22.12</a:t>
                      </a:r>
                      <a:r>
                        <a:rPr lang="en-IN" sz="2800" b="1" dirty="0"/>
                        <a:t> </a:t>
                      </a:r>
                      <a:r>
                        <a:rPr lang="pl-PL" sz="2800" b="1" dirty="0"/>
                        <a:t>to 30.43</a:t>
                      </a:r>
                      <a:r>
                        <a:rPr lang="en-IN" sz="2800" b="1" dirty="0"/>
                        <a:t>)</a:t>
                      </a:r>
                      <a:endParaRPr lang="en-GB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17037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0001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195C55-D124-4D89-83C2-10DECFFEF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Performance of the MoCA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BF643EC-BA5D-4712-8D40-BEC36E232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AUROC curve of 0.902 (95% CI 0.848 to 0.956).</a:t>
            </a:r>
          </a:p>
          <a:p>
            <a:r>
              <a:rPr lang="en-GB" dirty="0"/>
              <a:t>the optimal cut-off was </a:t>
            </a:r>
            <a:r>
              <a:rPr lang="en-GB" b="1" dirty="0"/>
              <a:t>&lt; 15 for dementia </a:t>
            </a:r>
            <a:r>
              <a:rPr lang="en-GB" dirty="0"/>
              <a:t>(sensitivity 90.5%, specificity 71.0%).</a:t>
            </a:r>
          </a:p>
          <a:p>
            <a:endParaRPr lang="en-GB" dirty="0"/>
          </a:p>
          <a:p>
            <a:r>
              <a:rPr lang="en-GB" dirty="0"/>
              <a:t>Best items - abstraction and orientation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5793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88C9A4-E10C-45DD-ABCC-3FEAE9230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 factors for dementia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54ED51-17DD-41CB-94A8-29165B7A0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Lower education </a:t>
            </a:r>
          </a:p>
          <a:p>
            <a:r>
              <a:rPr lang="en-IN" dirty="0"/>
              <a:t>Older age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1787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1D251F-DF50-46AF-867B-9886E0C19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EASI scale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187E9C-A818-4DAB-A680-86961E0CB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AUROC 0.805, 95% CI 0.695 to 0.915. </a:t>
            </a:r>
          </a:p>
        </p:txBody>
      </p:sp>
    </p:spTree>
    <p:extLst>
      <p:ext uri="{BB962C8B-B14F-4D97-AF65-F5344CB8AC3E}">
        <p14:creationId xmlns:p14="http://schemas.microsoft.com/office/powerpoint/2010/main" val="3456214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31AFFC-C745-49E4-A28A-5A09EB1E6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Systematic review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4CB168-F8BD-49D8-B4FD-B2861CF1A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Prevalence studies in India </a:t>
            </a:r>
          </a:p>
          <a:p>
            <a:r>
              <a:rPr lang="en-IN" dirty="0"/>
              <a:t>Extraction of data – </a:t>
            </a:r>
          </a:p>
          <a:p>
            <a:pPr lvl="1"/>
            <a:r>
              <a:rPr lang="en-IN" dirty="0"/>
              <a:t>one person has finished doing it. </a:t>
            </a:r>
          </a:p>
          <a:p>
            <a:pPr lvl="1"/>
            <a:r>
              <a:rPr lang="en-IN" dirty="0"/>
              <a:t>Two more persons are working on it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614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1043</TotalTime>
  <Words>330</Words>
  <Application>Microsoft Office PowerPoint</Application>
  <PresentationFormat>Widescreen</PresentationFormat>
  <Paragraphs>70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DePEC</vt:lpstr>
      <vt:lpstr>MoCA validation study </vt:lpstr>
      <vt:lpstr>MoCA validation</vt:lpstr>
      <vt:lpstr>MoCA validation –Tools used </vt:lpstr>
      <vt:lpstr>MoCA validation  </vt:lpstr>
      <vt:lpstr>Performance of the MoCA</vt:lpstr>
      <vt:lpstr>Risk factors for dementia </vt:lpstr>
      <vt:lpstr>EASI scale </vt:lpstr>
      <vt:lpstr>Systematic review </vt:lpstr>
      <vt:lpstr>Qualitative study on the utilization of NICE guidelines for dementia in Kerala </vt:lpstr>
      <vt:lpstr>IDEA APP validation study  </vt:lpstr>
      <vt:lpstr>IDEA APP validation study  </vt:lpstr>
      <vt:lpstr>IDEA APP validation study  </vt:lpstr>
      <vt:lpstr>Kalliyoor Panchayat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DePEC</dc:title>
  <dc:creator>Thomas Iype</dc:creator>
  <cp:lastModifiedBy>Terry Lisle</cp:lastModifiedBy>
  <cp:revision>22</cp:revision>
  <dcterms:created xsi:type="dcterms:W3CDTF">2019-03-07T01:06:23Z</dcterms:created>
  <dcterms:modified xsi:type="dcterms:W3CDTF">2019-03-27T10:53:04Z</dcterms:modified>
</cp:coreProperties>
</file>